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Ubuntu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Олег Бартов"/>
  <p:cmAuthor clrIdx="1" id="1" initials="" lastIdx="1" name="Дмитрий Васькин"/>
  <p:cmAuthor clrIdx="2" id="2" initials="" lastIdx="1" name="Oleg Cheremis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Ubuntu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Ubuntu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Ubuntu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28T17:23:10.639">
    <p:pos x="6000" y="0"/>
    <p:text>Добрый день, организаторы, уважаемые члены жюри. Наша команда fit_predict представляет вам решение кейса в рамках хакатона Цифровой прорыв по предиктивной аналитике рисков сердечно-сосудистых заболеваний.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0-11-28T18:36:47.447">
    <p:pos x="6000" y="0"/>
    <p:text>Спасибо большое за внимание, мы надеемся на то, что наше решение вам понравилось, сегодня только начало нашего научно-практического сотрудничества.
Мы готовы ответить на ваши вопросы.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1-28T17:30:56.383">
    <p:pos x="6000" y="0"/>
    <p:text>На текущий момент в медицине существует потребность обработки Больших данных. Такая обработка создаст возможность совершенствования диагностических и прогнозных методов, обеспечит развитие медицинской науки.
В настоящее время для диагностики используется ограниченное количество признаков. Цифровизация и автоматизация медицинских методов - современное решение проблемы.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11-28T17:46:09.137">
    <p:pos x="6000" y="0"/>
    <p:text>Наша команда выделила пять групп признаков.</p:text>
  </p:cm>
  <p:cm authorId="1" idx="1" dt="2020-11-28T19:16:29.955">
    <p:pos x="6000" y="100"/>
    <p:text>В результате отбора наиболее значимых предикторов были выделены 6 групп признаков.
С помощью моделей машинного обучения решение о склонности к болезням принимаются независимо внутри каждой из выделенных категорий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11-29T06:58:42.132">
    <p:pos x="6000" y="0"/>
    <p:text>Визуализация решения имеет следующий вид.</p:text>
  </p:cm>
  <p:cm authorId="2" idx="1" dt="2020-11-29T06:58:42.132">
    <p:pos x="6000" y="0"/>
    <p:text>Решение представляет собой веб-приложение, использующее заранее обученные модели машинного обучения и позволяющие наглядно оценивать изменение вероятности рисков сердечно-сосудистых заболеваний при изменении факторов, на приведенном экране - социально-бытовых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0-11-28T19:47:07.559">
    <p:pos x="6000" y="0"/>
    <p:text>При разработке решения мы ознакомились с научными трудами заказчиков, чтобы лучше понять направление работы и предложить техническую новизну. В результате уникальность решения определяется тем, что оно находится на стыке медицинской и технической науки. Для решения разработана интерактивная балльная система оценки рисков, основанная на предсказаниях 30 одновременно работающих моделях машинного обучения.
Это позволяет получить информацию из ранее неиспользовавшихся факторов, которые в противном случае сложно было бы интерпретировать.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0-11-28T18:12:37.314">
    <p:pos x="6000" y="0"/>
    <p:text>В первую очередь наше решение ориентировано на улучшение социальных показателей - снижение смертности от сердечно-сосудистых заболеваний  однако социальный аспект имеет тесную связь с экономическим.
Ресурсная структура российской экономики такова, что динамика валового внутреннего продукта на 80% определяется трудовыми ресурсами и только на 20% капитальными.
Мы подошли к оценке экономического эффекта также с использованием инструментария машинного обучения, построив аппроксимацию линейного тренда ВВП, что позволило определить значительный экономический эффект даже при незначительном снижении уровня смертности от сердечно-сосудистых заболеваний.
В случае широкомасштабного внедрения предлагаемого нами решения, мы можем получить хорошие показатели снижения смертности во всех регионах РФ, внеся значимый вклад в экономический рост страны.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0-11-28T18:22:05.643">
    <p:pos x="6000" y="0"/>
    <p:text>Плановая оценка трудоемкости технической части проекта на команду составляет 6 месяцев. Бюджет технической части определен на основании выполнения подобных проектов и включает в себя оплату труда и командировочные расходы.
Одним из вариантов проектного финансирования яаляется создание совместной научной группы с учеными-медиками и подача заявки на грант.
Также планируется публикации научных статей с описанием результатов исследований в медицинские и технические журналы не ниже Q2.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0-11-28T18:30:12.227">
    <p:pos x="6000" y="0"/>
    <p:text>Этап прототипирования решения планируется осуществить в регионе заказчика - Кемеровской области, после чего использовать опыт внедрения на другие регионы при поддержке Министерства здравоохранения.
Дальнейшим развитием может являться адаптация решения к профилактике других заболеваний, например онкологических или неврологических.
В процессе масштабирования решения будут появляться новые данные, что позволит улучшать качество предиктивной аналитики.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0-11-28T18:34:22.236">
    <p:pos x="6000" y="0"/>
    <p:text>Задействованные технологии нашего стека являются передовыми и постоянно развиваемыми.
Проектная команда располагает большим опытом реализации проектов в России и зарубежом. Решения команды ранее уже занимали первые места на российских и международных соревнованиях и используются крупнейшими компаниями в настоящее время.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6dade5cc7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6dade5cc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6b9ce56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6b9ce56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db451babf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db451babf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6b9ce56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6b9ce56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6dade5cc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6dade5cc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6b9ce56d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6b9ce56d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6b9ce56d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6b9ce56d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6b9ce56d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6b9ce56d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6b9ce56d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6b9ce56d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38775" y="2359300"/>
            <a:ext cx="4869600" cy="14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F2E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8.jp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8.png"/><Relationship Id="rId13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Relationship Id="rId4" Type="http://schemas.openxmlformats.org/officeDocument/2006/relationships/hyperlink" Target="mailto:belkanalotose@gmail.com" TargetMode="External"/><Relationship Id="rId9" Type="http://schemas.openxmlformats.org/officeDocument/2006/relationships/image" Target="../media/image33.png"/><Relationship Id="rId15" Type="http://schemas.openxmlformats.org/officeDocument/2006/relationships/image" Target="../media/image41.png"/><Relationship Id="rId14" Type="http://schemas.openxmlformats.org/officeDocument/2006/relationships/image" Target="../media/image15.png"/><Relationship Id="rId16" Type="http://schemas.openxmlformats.org/officeDocument/2006/relationships/image" Target="../media/image43.png"/><Relationship Id="rId5" Type="http://schemas.openxmlformats.org/officeDocument/2006/relationships/hyperlink" Target="mailto:bartov@inbox.ru" TargetMode="External"/><Relationship Id="rId6" Type="http://schemas.openxmlformats.org/officeDocument/2006/relationships/hyperlink" Target="mailto:cheremisin@gmail.com" TargetMode="External"/><Relationship Id="rId7" Type="http://schemas.openxmlformats.org/officeDocument/2006/relationships/hyperlink" Target="mailto:vaskind@yandex.ru" TargetMode="External"/><Relationship Id="rId8" Type="http://schemas.openxmlformats.org/officeDocument/2006/relationships/hyperlink" Target="mailto:albina.akhmetgareeva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21.png"/><Relationship Id="rId7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Relationship Id="rId4" Type="http://schemas.openxmlformats.org/officeDocument/2006/relationships/image" Target="../media/image15.png"/><Relationship Id="rId5" Type="http://schemas.openxmlformats.org/officeDocument/2006/relationships/image" Target="../media/image45.png"/><Relationship Id="rId6" Type="http://schemas.openxmlformats.org/officeDocument/2006/relationships/image" Target="../media/image17.png"/><Relationship Id="rId7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26.jp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Relationship Id="rId4" Type="http://schemas.openxmlformats.org/officeDocument/2006/relationships/image" Target="../media/image30.png"/><Relationship Id="rId9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40000">
              <a:schemeClr val="lt1"/>
            </a:gs>
            <a:gs pos="80000">
              <a:srgbClr val="6DEBCF"/>
            </a:gs>
            <a:gs pos="100000">
              <a:srgbClr val="2F2E30"/>
            </a:gs>
            <a:gs pos="100000">
              <a:srgbClr val="FFFF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45350" y="2003375"/>
            <a:ext cx="2951400" cy="792600"/>
          </a:xfrm>
          <a:prstGeom prst="rect">
            <a:avLst/>
          </a:prstGeom>
          <a:effectLst>
            <a:outerShdw blurRad="85725" rotWithShape="0" algn="bl" dir="840000" dist="57150">
              <a:srgbClr val="2F2E30">
                <a:alpha val="1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rgbClr val="6D9EEB"/>
                </a:solidFill>
                <a:latin typeface="Ubuntu"/>
                <a:ea typeface="Ubuntu"/>
                <a:cs typeface="Ubuntu"/>
                <a:sym typeface="Ubuntu"/>
              </a:rPr>
              <a:t>НА ПУЛЬСЕ</a:t>
            </a:r>
            <a:endParaRPr sz="4000">
              <a:solidFill>
                <a:srgbClr val="6D9EE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029200" y="4118475"/>
            <a:ext cx="3519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43249A"/>
                </a:solidFill>
                <a:latin typeface="Ubuntu"/>
                <a:ea typeface="Ubuntu"/>
                <a:cs typeface="Ubuntu"/>
                <a:sym typeface="Ubuntu"/>
              </a:rPr>
              <a:t>Надо держать руку на пульсе.</a:t>
            </a:r>
            <a:endParaRPr sz="1600">
              <a:solidFill>
                <a:srgbClr val="43249A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43249A"/>
                </a:solidFill>
                <a:latin typeface="Ubuntu"/>
                <a:ea typeface="Ubuntu"/>
                <a:cs typeface="Ubuntu"/>
                <a:sym typeface="Ubuntu"/>
              </a:rPr>
              <a:t>В.В. Путин</a:t>
            </a:r>
            <a:endParaRPr sz="1500">
              <a:solidFill>
                <a:srgbClr val="43249A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749" y="3230801"/>
            <a:ext cx="805075" cy="45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153" y="3230800"/>
            <a:ext cx="452855" cy="45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5325" y="3256880"/>
            <a:ext cx="534254" cy="40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2324" y="2056775"/>
            <a:ext cx="7715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/>
        </p:nvSpPr>
        <p:spPr>
          <a:xfrm>
            <a:off x="5546450" y="3842475"/>
            <a:ext cx="1578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Мила </a:t>
            </a:r>
            <a:endParaRPr b="1" sz="12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Солодовник</a:t>
            </a:r>
            <a:endParaRPr b="1" sz="12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3824650" y="3789975"/>
            <a:ext cx="13125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Дима Васькин</a:t>
            </a:r>
            <a:endParaRPr b="1" sz="12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1927250" y="3692325"/>
            <a:ext cx="1882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Альбина Ахметгареева</a:t>
            </a:r>
            <a:endParaRPr b="1" sz="12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340800" y="3692325"/>
            <a:ext cx="1472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Олег Черемисин</a:t>
            </a:r>
            <a:endParaRPr b="1" sz="12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7347050" y="3821075"/>
            <a:ext cx="14670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Олег Бартов</a:t>
            </a:r>
            <a:endParaRPr b="1" sz="12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2278175" y="1156200"/>
            <a:ext cx="1035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Москва</a:t>
            </a:r>
            <a:endParaRPr b="1" sz="11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5546450" y="3287725"/>
            <a:ext cx="966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Design</a:t>
            </a:r>
            <a:endParaRPr sz="11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7595875" y="1156200"/>
            <a:ext cx="928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Пермь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5297388" y="1156200"/>
            <a:ext cx="2024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Санкт-Петербург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7347049" y="3288800"/>
            <a:ext cx="1467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Economics</a:t>
            </a:r>
            <a:br>
              <a:rPr lang="ru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ru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Data Science</a:t>
            </a:r>
            <a:endParaRPr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3798725" y="3332525"/>
            <a:ext cx="1722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Data Science</a:t>
            </a:r>
            <a:endParaRPr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633300" y="1156200"/>
            <a:ext cx="893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Пермь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3924250" y="1156188"/>
            <a:ext cx="1080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Москва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927250" y="3332525"/>
            <a:ext cx="1757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Data Science</a:t>
            </a:r>
            <a:endParaRPr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359988" y="3287713"/>
            <a:ext cx="1757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Data Science</a:t>
            </a:r>
            <a:endParaRPr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5546450" y="4252300"/>
            <a:ext cx="15786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@BelkaNaHalka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 u="sn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belkanalotose@gmail.com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7374150" y="4224550"/>
            <a:ext cx="10353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@BartovOleg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 u="sn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bartov@inbox.ru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340800" y="4243025"/>
            <a:ext cx="1722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@mktoid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 u="sn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cheremisin@gmail.com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3851750" y="4247425"/>
            <a:ext cx="1472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@vaskind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 u="sn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vaskind@yandex.ru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1918050" y="4247425"/>
            <a:ext cx="19377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@Colindonolwe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50" u="sn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albina.akhmetgareeva@gmail.com</a:t>
            </a:r>
            <a:endParaRPr sz="85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" name="Google Shape;224;p22"/>
          <p:cNvSpPr txBox="1"/>
          <p:nvPr>
            <p:ph type="ctrTitle"/>
          </p:nvPr>
        </p:nvSpPr>
        <p:spPr>
          <a:xfrm>
            <a:off x="133325" y="288625"/>
            <a:ext cx="25362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Наша команда 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6200" y="1643200"/>
            <a:ext cx="1414638" cy="141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0000" y="1669175"/>
            <a:ext cx="1364850" cy="13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5000" y="1637625"/>
            <a:ext cx="1414650" cy="141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22500" y="1638075"/>
            <a:ext cx="1414650" cy="14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70850" y="1639800"/>
            <a:ext cx="1414650" cy="14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/>
          <p:nvPr/>
        </p:nvSpPr>
        <p:spPr>
          <a:xfrm>
            <a:off x="8052475" y="180000"/>
            <a:ext cx="928500" cy="57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57000">
                <a:srgbClr val="03DAC5"/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52363" y="180000"/>
            <a:ext cx="928574" cy="52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8524327" y="4376202"/>
            <a:ext cx="237600" cy="23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540277" y="4412760"/>
            <a:ext cx="175008" cy="175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2"/>
          <p:cNvCxnSpPr/>
          <p:nvPr/>
        </p:nvCxnSpPr>
        <p:spPr>
          <a:xfrm>
            <a:off x="209525" y="740667"/>
            <a:ext cx="7182000" cy="0"/>
          </a:xfrm>
          <a:prstGeom prst="straightConnector1">
            <a:avLst/>
          </a:prstGeom>
          <a:noFill/>
          <a:ln cap="flat" cmpd="sng" w="28575">
            <a:solidFill>
              <a:srgbClr val="BB86F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2"/>
          <p:cNvSpPr/>
          <p:nvPr/>
        </p:nvSpPr>
        <p:spPr>
          <a:xfrm>
            <a:off x="8523464" y="4680252"/>
            <a:ext cx="237600" cy="23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525187" y="4680250"/>
            <a:ext cx="237600" cy="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/>
        </p:nvSpPr>
        <p:spPr>
          <a:xfrm>
            <a:off x="133325" y="702325"/>
            <a:ext cx="4257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С</a:t>
            </a:r>
            <a:r>
              <a:rPr lang="ru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 благодарностью за Ваше внимание!</a:t>
            </a:r>
            <a:endParaRPr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133325" y="288628"/>
            <a:ext cx="25605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Проблематика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2650" y="875025"/>
            <a:ext cx="25605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CF6679"/>
                </a:solidFill>
                <a:latin typeface="Ubuntu"/>
                <a:ea typeface="Ubuntu"/>
                <a:cs typeface="Ubuntu"/>
                <a:sym typeface="Ubuntu"/>
              </a:rPr>
              <a:t>Большой объем</a:t>
            </a:r>
            <a:endParaRPr sz="1700">
              <a:solidFill>
                <a:srgbClr val="CF667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CF6679"/>
                </a:solidFill>
                <a:latin typeface="Ubuntu"/>
                <a:ea typeface="Ubuntu"/>
                <a:cs typeface="Ubuntu"/>
                <a:sym typeface="Ubuntu"/>
              </a:rPr>
              <a:t>данных для анализа </a:t>
            </a:r>
            <a:endParaRPr sz="1700">
              <a:solidFill>
                <a:srgbClr val="CF667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CF6679"/>
                </a:solidFill>
                <a:latin typeface="Ubuntu"/>
                <a:ea typeface="Ubuntu"/>
                <a:cs typeface="Ubuntu"/>
                <a:sym typeface="Ubuntu"/>
              </a:rPr>
              <a:t>при диагностике ССЗ: </a:t>
            </a:r>
            <a:endParaRPr sz="1700">
              <a:solidFill>
                <a:srgbClr val="CF667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CF6679"/>
                </a:solidFill>
                <a:latin typeface="Ubuntu"/>
                <a:ea typeface="Ubuntu"/>
                <a:cs typeface="Ubuntu"/>
                <a:sym typeface="Ubuntu"/>
              </a:rPr>
              <a:t>не</a:t>
            </a:r>
            <a:r>
              <a:rPr lang="ru" sz="1700">
                <a:solidFill>
                  <a:srgbClr val="CF6679"/>
                </a:solidFill>
                <a:latin typeface="Ubuntu"/>
                <a:ea typeface="Ubuntu"/>
                <a:cs typeface="Ubuntu"/>
                <a:sym typeface="Ubuntu"/>
              </a:rPr>
              <a:t>проранжированные</a:t>
            </a:r>
            <a:r>
              <a:rPr lang="ru" sz="1700">
                <a:solidFill>
                  <a:srgbClr val="CF6679"/>
                </a:solidFill>
                <a:latin typeface="Ubuntu"/>
                <a:ea typeface="Ubuntu"/>
                <a:cs typeface="Ubuntu"/>
                <a:sym typeface="Ubuntu"/>
              </a:rPr>
              <a:t> признаки.</a:t>
            </a:r>
            <a:endParaRPr sz="1700">
              <a:solidFill>
                <a:srgbClr val="CF667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052475" y="180000"/>
            <a:ext cx="928500" cy="57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57000">
                <a:srgbClr val="03DAC5"/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925" y="1172000"/>
            <a:ext cx="4638451" cy="32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2363" y="180000"/>
            <a:ext cx="928574" cy="5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400" y="2669450"/>
            <a:ext cx="2970951" cy="172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76250" y="817750"/>
            <a:ext cx="29682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Методы </a:t>
            </a:r>
            <a:r>
              <a:rPr lang="ru" sz="17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машинного </a:t>
            </a:r>
            <a:endParaRPr sz="17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обучения отобрали важнейшие факторы:</a:t>
            </a:r>
            <a:endParaRPr sz="17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" name="Google Shape;75;p15"/>
          <p:cNvSpPr txBox="1"/>
          <p:nvPr>
            <p:ph type="ctrTitle"/>
          </p:nvPr>
        </p:nvSpPr>
        <p:spPr>
          <a:xfrm>
            <a:off x="133325" y="288625"/>
            <a:ext cx="51093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Важнейшие признаки модели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93100" y="3440088"/>
            <a:ext cx="17733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Хозяйство</a:t>
            </a:r>
            <a:endParaRPr b="1" sz="1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Источник воды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Ежем. доход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Площадь жилья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715925" y="1046350"/>
            <a:ext cx="2309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Элементы</a:t>
            </a:r>
            <a:endParaRPr b="1" sz="12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Моно-дисахариды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Углеводы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 (кальций)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Ретиноловый эквивалент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845325" y="1044338"/>
            <a:ext cx="17733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Продукты</a:t>
            </a:r>
            <a:endParaRPr b="1" sz="12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Курица с кожей</a:t>
            </a:r>
            <a:endParaRPr sz="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Ubuntu"/>
              <a:buChar char="●"/>
            </a:pPr>
            <a:r>
              <a:rPr lang="ru" sz="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Пиво</a:t>
            </a:r>
            <a:endParaRPr sz="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Питание в ресторанах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73325" y="1873463"/>
            <a:ext cx="17733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Традиционные</a:t>
            </a:r>
            <a:endParaRPr b="1" sz="12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Возраст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Пиво регулярно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Пол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Алкоголь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613" y="3983988"/>
            <a:ext cx="411675" cy="4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1625" y="2498050"/>
            <a:ext cx="259549" cy="3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204" y="2594750"/>
            <a:ext cx="3214547" cy="24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8052475" y="180000"/>
            <a:ext cx="928500" cy="57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57000">
                <a:srgbClr val="03DAC5"/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2363" y="180000"/>
            <a:ext cx="928574" cy="5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8">
            <a:alphaModFix/>
          </a:blip>
          <a:srcRect b="3316" l="11929" r="12134" t="0"/>
          <a:stretch/>
        </p:blipFill>
        <p:spPr>
          <a:xfrm>
            <a:off x="5240100" y="2162875"/>
            <a:ext cx="274300" cy="2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4000" y="1390025"/>
            <a:ext cx="259550" cy="2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7076113" y="1029325"/>
            <a:ext cx="17733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Физ. активность</a:t>
            </a:r>
            <a:endParaRPr b="1" sz="12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Пешком на работе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Работа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Тяжелый труд на работе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Char char="●"/>
            </a:pPr>
            <a:r>
              <a:rPr lang="ru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Авто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9038" y="4530818"/>
            <a:ext cx="378225" cy="3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0013" y="2162875"/>
            <a:ext cx="471299" cy="471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5"/>
          <p:cNvGrpSpPr/>
          <p:nvPr/>
        </p:nvGrpSpPr>
        <p:grpSpPr>
          <a:xfrm>
            <a:off x="2823825" y="3234037"/>
            <a:ext cx="2806900" cy="1911600"/>
            <a:chOff x="528650" y="3072275"/>
            <a:chExt cx="2806900" cy="1911600"/>
          </a:xfrm>
        </p:grpSpPr>
        <p:sp>
          <p:nvSpPr>
            <p:cNvPr id="91" name="Google Shape;91;p15"/>
            <p:cNvSpPr txBox="1"/>
            <p:nvPr/>
          </p:nvSpPr>
          <p:spPr>
            <a:xfrm>
              <a:off x="528650" y="3072275"/>
              <a:ext cx="2337600" cy="19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solidFill>
                    <a:srgbClr val="BB86FC"/>
                  </a:solidFill>
                  <a:latin typeface="Ubuntu"/>
                  <a:ea typeface="Ubuntu"/>
                  <a:cs typeface="Ubuntu"/>
                  <a:sym typeface="Ubuntu"/>
                </a:rPr>
                <a:t>Территориальные</a:t>
              </a:r>
              <a:endParaRPr b="1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Ubuntu"/>
                <a:buChar char="●"/>
              </a:pPr>
              <a:r>
                <a:rPr lang="ru" sz="10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Время до работы</a:t>
              </a:r>
              <a:endParaRPr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Ubuntu"/>
                <a:buChar char="●"/>
              </a:pPr>
              <a:r>
                <a:t/>
              </a:r>
              <a:endParaRPr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Ubuntu"/>
                <a:buChar char="●"/>
              </a:pPr>
              <a:r>
                <a:rPr lang="ru" sz="10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Освещение улиц</a:t>
              </a:r>
              <a:endParaRPr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Ubuntu"/>
                <a:buChar char="●"/>
              </a:pPr>
              <a:r>
                <a:rPr lang="ru" sz="10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Оживленность улицы</a:t>
              </a:r>
              <a:endParaRPr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Ubuntu"/>
                <a:buChar char="●"/>
              </a:pPr>
              <a:r>
                <a:rPr lang="ru" sz="10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Оживленность улиц (окрестности)</a:t>
              </a:r>
              <a:endParaRPr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92" name="Google Shape;92;p15"/>
            <p:cNvPicPr preferRelativeResize="0"/>
            <p:nvPr/>
          </p:nvPicPr>
          <p:blipFill rotWithShape="1">
            <a:blip r:embed="rId12">
              <a:alphaModFix/>
            </a:blip>
            <a:srcRect b="11454" l="32692" r="32431" t="10989"/>
            <a:stretch/>
          </p:blipFill>
          <p:spPr>
            <a:xfrm>
              <a:off x="1107550" y="3643438"/>
              <a:ext cx="318200" cy="41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545350" y="4193675"/>
              <a:ext cx="790200" cy="79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pic>
        <p:pic>
          <p:nvPicPr>
            <p:cNvPr id="94" name="Google Shape;94;p15"/>
            <p:cNvPicPr preferRelativeResize="0"/>
            <p:nvPr/>
          </p:nvPicPr>
          <p:blipFill rotWithShape="1">
            <a:blip r:embed="rId14">
              <a:alphaModFix/>
            </a:blip>
            <a:srcRect b="0" l="23440" r="-23440" t="0"/>
            <a:stretch/>
          </p:blipFill>
          <p:spPr>
            <a:xfrm>
              <a:off x="2180100" y="3601275"/>
              <a:ext cx="692000" cy="692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4925950" y="288625"/>
            <a:ext cx="20514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Web Application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" name="Google Shape;100;p16"/>
          <p:cNvSpPr txBox="1"/>
          <p:nvPr>
            <p:ph type="ctrTitle"/>
          </p:nvPr>
        </p:nvSpPr>
        <p:spPr>
          <a:xfrm>
            <a:off x="133325" y="288625"/>
            <a:ext cx="42495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Визуализация решения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8052475" y="180000"/>
            <a:ext cx="928500" cy="57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57000">
                <a:srgbClr val="03DAC5"/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363" y="180000"/>
            <a:ext cx="928574" cy="5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2038" y="839588"/>
            <a:ext cx="1158136" cy="28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4025" y="1848800"/>
            <a:ext cx="1536950" cy="31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250725" y="4400900"/>
            <a:ext cx="58107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Создали веб-интерфейс с интерактивной оценкой влияния факторов на развитие болезни.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725" y="839594"/>
            <a:ext cx="6331226" cy="356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ctrTitle"/>
          </p:nvPr>
        </p:nvSpPr>
        <p:spPr>
          <a:xfrm>
            <a:off x="133325" y="288625"/>
            <a:ext cx="25902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Уникальность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909963" y="978225"/>
            <a:ext cx="63201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buntu"/>
              <a:buChar char="-"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Решение на стыке медицинской и технической наук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909975" y="1987175"/>
            <a:ext cx="7071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buntu"/>
              <a:buChar char="-"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30 одновременно работающих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моделей машинного обучения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909975" y="1514375"/>
            <a:ext cx="61500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buntu"/>
              <a:buChar char="-"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Интерактивная система оценки рисков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8052475" y="180000"/>
            <a:ext cx="928500" cy="57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57000">
                <a:srgbClr val="03DAC5"/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363" y="180000"/>
            <a:ext cx="928574" cy="5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 amt="82000"/>
          </a:blip>
          <a:srcRect b="0" l="11336" r="2582" t="9338"/>
          <a:stretch/>
        </p:blipFill>
        <p:spPr>
          <a:xfrm>
            <a:off x="4583700" y="2664850"/>
            <a:ext cx="4393126" cy="22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 amt="86000"/>
          </a:blip>
          <a:stretch>
            <a:fillRect/>
          </a:stretch>
        </p:blipFill>
        <p:spPr>
          <a:xfrm>
            <a:off x="249825" y="2664850"/>
            <a:ext cx="4333878" cy="229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275" y="946412"/>
            <a:ext cx="1531950" cy="153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ctrTitle"/>
          </p:nvPr>
        </p:nvSpPr>
        <p:spPr>
          <a:xfrm>
            <a:off x="133325" y="288625"/>
            <a:ext cx="7140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Экономический эффект по Коббу-Дугласу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08325" y="1091200"/>
            <a:ext cx="6450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CF6679"/>
                </a:solidFill>
                <a:latin typeface="Ubuntu"/>
                <a:ea typeface="Ubuntu"/>
                <a:cs typeface="Ubuntu"/>
                <a:sym typeface="Ubuntu"/>
              </a:rPr>
              <a:t>Смертность от болезней ССЗ - 47 % от кол-ва всех смертей.</a:t>
            </a:r>
            <a:endParaRPr>
              <a:solidFill>
                <a:srgbClr val="CF667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1831160" y="1753852"/>
            <a:ext cx="12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1%</a:t>
            </a:r>
            <a:endParaRPr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2956701" y="1753852"/>
            <a:ext cx="12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r>
              <a:rPr lang="ru" sz="17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%</a:t>
            </a:r>
            <a:endParaRPr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187541" y="1753852"/>
            <a:ext cx="12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7</a:t>
            </a:r>
            <a:r>
              <a:rPr lang="ru" sz="17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%</a:t>
            </a:r>
            <a:endParaRPr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418381" y="1753852"/>
            <a:ext cx="13725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10</a:t>
            </a:r>
            <a:r>
              <a:rPr lang="ru" sz="17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%</a:t>
            </a:r>
            <a:endParaRPr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639563" y="2595535"/>
            <a:ext cx="1230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41300" rtl="0" algn="ctr">
              <a:lnSpc>
                <a:spcPct val="14625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5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26,8</a:t>
            </a:r>
            <a:endParaRPr sz="6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870314" y="2595530"/>
            <a:ext cx="16893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41300" rtl="0" algn="l">
              <a:lnSpc>
                <a:spcPct val="14625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6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107,1</a:t>
            </a:r>
            <a:endParaRPr sz="16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042616" y="2595530"/>
            <a:ext cx="16893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41300" rtl="0" algn="l">
              <a:lnSpc>
                <a:spcPct val="14625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6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187,4</a:t>
            </a:r>
            <a:endParaRPr sz="16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418305" y="2595530"/>
            <a:ext cx="16893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41300" rtl="0" algn="l">
              <a:lnSpc>
                <a:spcPct val="14625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6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267,7</a:t>
            </a:r>
            <a:endParaRPr sz="16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300" y="1214800"/>
            <a:ext cx="2385700" cy="350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7977025" y="2779075"/>
            <a:ext cx="341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8478600" y="2317225"/>
            <a:ext cx="341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7722063" y="1992775"/>
            <a:ext cx="341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7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988228" y="2416800"/>
            <a:ext cx="414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52400" y="3822500"/>
            <a:ext cx="64503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41300" rtl="0" algn="l">
              <a:lnSpc>
                <a:spcPct val="14625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</a:t>
            </a:r>
            <a:r>
              <a:rPr b="1" lang="ru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нижение смертности на </a:t>
            </a:r>
            <a:r>
              <a:rPr b="1" lang="ru" sz="16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1%</a:t>
            </a:r>
            <a:r>
              <a:rPr b="1" lang="ru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дает прирост в </a:t>
            </a:r>
            <a:r>
              <a:rPr b="1" lang="ru" sz="16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26,8 млн. </a:t>
            </a:r>
            <a:r>
              <a:rPr b="1" lang="ru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ВВП.</a:t>
            </a:r>
            <a:endParaRPr b="1"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52400" y="1796373"/>
            <a:ext cx="1912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41300" rtl="0" algn="l">
              <a:lnSpc>
                <a:spcPct val="14625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Процент снижения смертности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52400" y="2500614"/>
            <a:ext cx="14259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41300" rtl="0" algn="l">
              <a:lnSpc>
                <a:spcPct val="14625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Увеличение ВВП</a:t>
            </a:r>
            <a:r>
              <a:rPr b="1"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(млн руб)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8052475" y="180000"/>
            <a:ext cx="928500" cy="57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57000">
                <a:srgbClr val="03DAC5"/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2363" y="180000"/>
            <a:ext cx="928574" cy="52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347300" y="1257650"/>
            <a:ext cx="3683100" cy="13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-"/>
            </a:pPr>
            <a:r>
              <a:rPr lang="ru" sz="17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6</a:t>
            </a:r>
            <a:r>
              <a:rPr lang="ru" sz="1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месяцев на разработку, внедрение и тестирование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53C6D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-"/>
            </a:pPr>
            <a:r>
              <a:rPr lang="ru" sz="17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lang="ru" sz="1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млн рублей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149" name="Google Shape;149;p19"/>
          <p:cNvSpPr txBox="1"/>
          <p:nvPr>
            <p:ph type="ctrTitle"/>
          </p:nvPr>
        </p:nvSpPr>
        <p:spPr>
          <a:xfrm>
            <a:off x="133325" y="288625"/>
            <a:ext cx="51762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Информация о реализации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400" y="1584600"/>
            <a:ext cx="5068202" cy="282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9"/>
          <p:cNvCxnSpPr/>
          <p:nvPr/>
        </p:nvCxnSpPr>
        <p:spPr>
          <a:xfrm>
            <a:off x="347288" y="2513113"/>
            <a:ext cx="3303900" cy="14400"/>
          </a:xfrm>
          <a:prstGeom prst="straightConnector1">
            <a:avLst/>
          </a:prstGeom>
          <a:noFill/>
          <a:ln cap="flat" cmpd="sng" w="28575">
            <a:solidFill>
              <a:srgbClr val="03DA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9"/>
          <p:cNvCxnSpPr/>
          <p:nvPr/>
        </p:nvCxnSpPr>
        <p:spPr>
          <a:xfrm>
            <a:off x="815438" y="2997788"/>
            <a:ext cx="23676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9"/>
          <p:cNvCxnSpPr/>
          <p:nvPr/>
        </p:nvCxnSpPr>
        <p:spPr>
          <a:xfrm>
            <a:off x="534788" y="2759975"/>
            <a:ext cx="2928900" cy="0"/>
          </a:xfrm>
          <a:prstGeom prst="straightConnector1">
            <a:avLst/>
          </a:prstGeom>
          <a:noFill/>
          <a:ln cap="flat" cmpd="sng" w="28575">
            <a:solidFill>
              <a:srgbClr val="BB86F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9"/>
          <p:cNvSpPr/>
          <p:nvPr/>
        </p:nvSpPr>
        <p:spPr>
          <a:xfrm>
            <a:off x="8052475" y="180000"/>
            <a:ext cx="928500" cy="57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57000">
                <a:srgbClr val="03DAC5"/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2363" y="180000"/>
            <a:ext cx="928574" cy="5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6">
            <a:alphaModFix/>
          </a:blip>
          <a:srcRect b="45349" l="2350" r="-2350" t="0"/>
          <a:stretch/>
        </p:blipFill>
        <p:spPr>
          <a:xfrm>
            <a:off x="879825" y="2533950"/>
            <a:ext cx="2238849" cy="1223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19"/>
          <p:cNvCxnSpPr/>
          <p:nvPr/>
        </p:nvCxnSpPr>
        <p:spPr>
          <a:xfrm flipH="1" rot="10800000">
            <a:off x="347300" y="4386067"/>
            <a:ext cx="3303900" cy="24900"/>
          </a:xfrm>
          <a:prstGeom prst="straightConnector1">
            <a:avLst/>
          </a:prstGeom>
          <a:noFill/>
          <a:ln cap="flat" cmpd="sng" w="28575">
            <a:solidFill>
              <a:srgbClr val="03DA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815450" y="3831067"/>
            <a:ext cx="23676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534800" y="4109867"/>
            <a:ext cx="2928900" cy="0"/>
          </a:xfrm>
          <a:prstGeom prst="straightConnector1">
            <a:avLst/>
          </a:prstGeom>
          <a:noFill/>
          <a:ln cap="flat" cmpd="sng" w="28575">
            <a:solidFill>
              <a:srgbClr val="BB86F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/>
        </p:nvSpPr>
        <p:spPr>
          <a:xfrm>
            <a:off x="1686100" y="2505320"/>
            <a:ext cx="39720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buntu"/>
              <a:buChar char="-"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Перевод решения 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       на смежные сферы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      (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онкологии, неврологии).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1634300" y="1074275"/>
            <a:ext cx="64170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buntu"/>
              <a:buChar char="-"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Расширение применения для 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д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ругих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регионов.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       И на м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еждународно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рынк</a:t>
            </a: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е.</a:t>
            </a:r>
            <a:endParaRPr sz="2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p20"/>
          <p:cNvSpPr txBox="1"/>
          <p:nvPr>
            <p:ph type="ctrTitle"/>
          </p:nvPr>
        </p:nvSpPr>
        <p:spPr>
          <a:xfrm>
            <a:off x="133325" y="288625"/>
            <a:ext cx="7551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Масштабируемость и планы на будущее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475" y="1236982"/>
            <a:ext cx="4013501" cy="400566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8052475" y="180000"/>
            <a:ext cx="928500" cy="57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57000">
                <a:srgbClr val="03DAC5"/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2363" y="180000"/>
            <a:ext cx="928574" cy="5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73" y="2604012"/>
            <a:ext cx="1199498" cy="5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625" y="3848062"/>
            <a:ext cx="675776" cy="6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099" y="1109862"/>
            <a:ext cx="854851" cy="77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1686100" y="3934613"/>
            <a:ext cx="30000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buntu"/>
              <a:buChar char="-"/>
            </a:pPr>
            <a:r>
              <a:rPr lang="ru" sz="1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Обогащение данных.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4211825" y="0"/>
            <a:ext cx="93000" cy="5143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FEFEF"/>
              </a:gs>
              <a:gs pos="44000">
                <a:srgbClr val="FFFFFF"/>
              </a:gs>
              <a:gs pos="60000">
                <a:srgbClr val="FFFFFF"/>
              </a:gs>
              <a:gs pos="100000">
                <a:srgbClr val="F3F3F3"/>
              </a:gs>
            </a:gsLst>
            <a:lin ang="2700006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665" y="2860612"/>
            <a:ext cx="229512" cy="22952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52400">
              <a:srgbClr val="F3F3F3">
                <a:alpha val="62000"/>
              </a:srgbClr>
            </a:outerShdw>
          </a:effectLst>
        </p:spPr>
      </p:pic>
      <p:pic>
        <p:nvPicPr>
          <p:cNvPr id="180" name="Google Shape;18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212" y="2817725"/>
            <a:ext cx="612051" cy="30602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52400">
              <a:srgbClr val="F3F3F3">
                <a:alpha val="62000"/>
              </a:srgbClr>
            </a:outerShdw>
          </a:effectLst>
        </p:spPr>
      </p:pic>
      <p:pic>
        <p:nvPicPr>
          <p:cNvPr id="181" name="Google Shape;18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6479" y="3326346"/>
            <a:ext cx="229500" cy="229492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52400">
              <a:srgbClr val="F3F3F3">
                <a:alpha val="62000"/>
              </a:srgbClr>
            </a:outerShdw>
          </a:effectLst>
        </p:spPr>
      </p:pic>
      <p:pic>
        <p:nvPicPr>
          <p:cNvPr id="182" name="Google Shape;18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4813" y="3805469"/>
            <a:ext cx="432824" cy="3246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pic>
        <p:nvPicPr>
          <p:cNvPr id="183" name="Google Shape;18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8213" y="1405695"/>
            <a:ext cx="306024" cy="22952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52400">
              <a:srgbClr val="F3F3F3">
                <a:alpha val="62000"/>
              </a:srgbClr>
            </a:outerShdw>
          </a:effectLst>
        </p:spPr>
      </p:pic>
      <p:sp>
        <p:nvSpPr>
          <p:cNvPr id="184" name="Google Shape;184;p21"/>
          <p:cNvSpPr txBox="1"/>
          <p:nvPr>
            <p:ph type="ctrTitle"/>
          </p:nvPr>
        </p:nvSpPr>
        <p:spPr>
          <a:xfrm>
            <a:off x="144725" y="53650"/>
            <a:ext cx="4067100" cy="10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Стек задействованных 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технологий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8350" y="2438999"/>
            <a:ext cx="465726" cy="17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4678575" y="180000"/>
            <a:ext cx="30000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3DAC5"/>
                </a:solidFill>
                <a:latin typeface="Ubuntu"/>
                <a:ea typeface="Ubuntu"/>
                <a:cs typeface="Ubuntu"/>
                <a:sym typeface="Ubuntu"/>
              </a:rPr>
              <a:t>Достижения команды</a:t>
            </a:r>
            <a:endParaRPr sz="2500">
              <a:solidFill>
                <a:srgbClr val="03DAC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304775" y="1452750"/>
            <a:ext cx="45150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-"/>
            </a:pPr>
            <a:r>
              <a:rPr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10 лет </a:t>
            </a: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промышленной разработки масштабных систем используемых в </a:t>
            </a:r>
            <a:r>
              <a:rPr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22 странах</a:t>
            </a: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мира 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-"/>
            </a:pP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Победители международного хакатона </a:t>
            </a:r>
            <a:r>
              <a:rPr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McKinsey Prohack 2020</a:t>
            </a:r>
            <a:endParaRPr sz="12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-"/>
            </a:pP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Призёры </a:t>
            </a:r>
            <a:r>
              <a:rPr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онлайн-чемпионата</a:t>
            </a: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ЦП 2020</a:t>
            </a:r>
            <a:endParaRPr sz="12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-"/>
            </a:pP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Победители </a:t>
            </a:r>
            <a:r>
              <a:rPr lang="ru" sz="12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полуфинала ЦП 2020</a:t>
            </a:r>
            <a:endParaRPr sz="1200"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33181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-"/>
            </a:pP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Ведение проектов внедрения ERP-систем                    на промышленных предприятиях в Европе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-"/>
            </a:pP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Маркетинг инновационной наукоемкой отечественной продукции на международном рынке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-"/>
            </a:pP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Построением ML моделей в Сбербанке 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и Газпромбанке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144725" y="1259313"/>
            <a:ext cx="30000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Дизайн, прототипирование интерфейса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- Figma</a:t>
            </a:r>
            <a:endParaRPr>
              <a:solidFill>
                <a:srgbClr val="BB86FC"/>
              </a:solidFill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44725" y="1763825"/>
            <a:ext cx="2408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Программные Инструменты</a:t>
            </a:r>
            <a:b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ru" sz="10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- Jupyter notebook, Python</a:t>
            </a:r>
            <a:endParaRPr>
              <a:solidFill>
                <a:srgbClr val="BB86FC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44725" y="2274950"/>
            <a:ext cx="2514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Машинное обучение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- Shap (</a:t>
            </a: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отбор значимых признаков)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144725" y="2786075"/>
            <a:ext cx="2341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- CatBoost, LightGBM</a:t>
            </a: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(построение моделей)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144725" y="3276600"/>
            <a:ext cx="27573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- Optuna (</a:t>
            </a: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оптимизация гиперпараметров моделей)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144725" y="3748625"/>
            <a:ext cx="1123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Бэкенд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- Flask </a:t>
            </a: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(API)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144725" y="4286250"/>
            <a:ext cx="990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Фронтенд: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lang="ru" sz="1000">
                <a:solidFill>
                  <a:srgbClr val="BB86FC"/>
                </a:solidFill>
                <a:latin typeface="Ubuntu"/>
                <a:ea typeface="Ubuntu"/>
                <a:cs typeface="Ubuntu"/>
                <a:sym typeface="Ubuntu"/>
              </a:rPr>
              <a:t>Streamlit</a:t>
            </a:r>
            <a:endParaRPr>
              <a:solidFill>
                <a:srgbClr val="BB86F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85363" y="1817962"/>
            <a:ext cx="378123" cy="438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" name="Google Shape;196;p21"/>
          <p:cNvSpPr/>
          <p:nvPr/>
        </p:nvSpPr>
        <p:spPr>
          <a:xfrm>
            <a:off x="8052475" y="180000"/>
            <a:ext cx="928500" cy="579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57000">
                <a:srgbClr val="03DAC5"/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5400000" dist="152400">
              <a:srgbClr val="F3F3F3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3C6D"/>
              </a:solidFill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52363" y="180000"/>
            <a:ext cx="928574" cy="5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65376" y="4306243"/>
            <a:ext cx="612077" cy="4384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  <p:pic>
        <p:nvPicPr>
          <p:cNvPr id="199" name="Google Shape;199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82362" y="1848050"/>
            <a:ext cx="378125" cy="3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